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notesMasterIdLst>
    <p:notesMasterId r:id="rId11"/>
  </p:notesMasterIdLst>
  <p:sldSz cx="14630400" cy="8229600"/>
  <p:notesSz cx="8229600" cy="14630400"/>
  <p:embeddedFontLst>
    <p:embeddedFont>
      <p:font typeface="PT Serif"/>
      <p:regular r:id="rId16"/>
    </p:embeddedFont>
    <p:embeddedFont>
      <p:font typeface="PT Serif"/>
      <p:regular r:id="rId17"/>
    </p:embeddedFont>
    <p:embeddedFont>
      <p:font typeface="PT Serif"/>
      <p:regular r:id="rId18"/>
    </p:embeddedFont>
    <p:embeddedFont>
      <p:font typeface="PT Serif"/>
      <p:regular r:id="rId19"/>
    </p:embeddedFont>
    <p:embeddedFont>
      <p:font typeface="DM Sans"/>
      <p:regular r:id="rId20"/>
    </p:embeddedFont>
    <p:embeddedFont>
      <p:font typeface="DM Sans"/>
      <p:regular r:id="rId21"/>
    </p:embeddedFont>
    <p:embeddedFont>
      <p:font typeface="DM Sans"/>
      <p:regular r:id="rId22"/>
    </p:embeddedFont>
    <p:embeddedFont>
      <p:font typeface="DM Sans"/>
      <p:regular r:id="rId23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6" Type="http://schemas.openxmlformats.org/officeDocument/2006/relationships/font" Target="fonts/font1.fntdata"/><Relationship Id="rId17" Type="http://schemas.openxmlformats.org/officeDocument/2006/relationships/font" Target="fonts/font2.fntdata"/><Relationship Id="rId18" Type="http://schemas.openxmlformats.org/officeDocument/2006/relationships/font" Target="fonts/font3.fntdata"/><Relationship Id="rId19" Type="http://schemas.openxmlformats.org/officeDocument/2006/relationships/font" Target="fonts/font4.fntdata"/><Relationship Id="rId20" Type="http://schemas.openxmlformats.org/officeDocument/2006/relationships/font" Target="fonts/font5.fntdata"/><Relationship Id="rId21" Type="http://schemas.openxmlformats.org/officeDocument/2006/relationships/font" Target="fonts/font6.fntdata"/><Relationship Id="rId22" Type="http://schemas.openxmlformats.org/officeDocument/2006/relationships/font" Target="fonts/font7.fntdata"/><Relationship Id="rId23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svg"/><Relationship Id="rId3" Type="http://schemas.openxmlformats.org/officeDocument/2006/relationships/image" Target="../media/image-4-3.png"/><Relationship Id="rId4" Type="http://schemas.openxmlformats.org/officeDocument/2006/relationships/image" Target="../media/image-4-4.svg"/><Relationship Id="rId5" Type="http://schemas.openxmlformats.org/officeDocument/2006/relationships/image" Target="../media/image-4-5.png"/><Relationship Id="rId6" Type="http://schemas.openxmlformats.org/officeDocument/2006/relationships/image" Target="../media/image-4-6.svg"/><Relationship Id="rId7" Type="http://schemas.openxmlformats.org/officeDocument/2006/relationships/image" Target="../media/image-4-7.png"/><Relationship Id="rId8" Type="http://schemas.openxmlformats.org/officeDocument/2006/relationships/image" Target="../media/image-4-8.svg"/><Relationship Id="rId9" Type="http://schemas.openxmlformats.org/officeDocument/2006/relationships/image" Target="../media/image-4-9.png"/><Relationship Id="rId10" Type="http://schemas.openxmlformats.org/officeDocument/2006/relationships/image" Target="../media/image-4-10.svg"/><Relationship Id="rId11" Type="http://schemas.openxmlformats.org/officeDocument/2006/relationships/image" Target="../media/image-4-11.png"/><Relationship Id="rId12" Type="http://schemas.openxmlformats.org/officeDocument/2006/relationships/image" Target="../media/image-4-12.svg"/><Relationship Id="rId13" Type="http://schemas.openxmlformats.org/officeDocument/2006/relationships/slideLayout" Target="../slideLayouts/slideLayout5.xml"/><Relationship Id="rId1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sv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6" Type="http://schemas.openxmlformats.org/officeDocument/2006/relationships/image" Target="../media/image-8-6.svg"/><Relationship Id="rId7" Type="http://schemas.openxmlformats.org/officeDocument/2006/relationships/image" Target="../media/image-8-7.png"/><Relationship Id="rId8" Type="http://schemas.openxmlformats.org/officeDocument/2006/relationships/image" Target="../media/image-8-8.png"/><Relationship Id="rId9" Type="http://schemas.openxmlformats.org/officeDocument/2006/relationships/image" Target="../media/image-8-9.svg"/><Relationship Id="rId10" Type="http://schemas.openxmlformats.org/officeDocument/2006/relationships/slideLayout" Target="../slideLayouts/slideLayout9.xml"/><Relationship Id="rId11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391138"/>
            <a:ext cx="7397353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50"/>
              </a:lnSpc>
              <a:buNone/>
            </a:pPr>
            <a:r>
              <a:rPr lang="en-US" sz="46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Movie Data Analysis Project</a:t>
            </a:r>
            <a:endParaRPr lang="en-US" sz="4650" dirty="0"/>
          </a:p>
        </p:txBody>
      </p:sp>
      <p:sp>
        <p:nvSpPr>
          <p:cNvPr id="4" name="Text 1"/>
          <p:cNvSpPr/>
          <p:nvPr/>
        </p:nvSpPr>
        <p:spPr>
          <a:xfrm>
            <a:off x="6280190" y="447555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Uncovering trends in movie popularity and genre using Python.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698313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50"/>
              </a:lnSpc>
              <a:buNone/>
            </a:pPr>
            <a:r>
              <a:rPr lang="en-US" sz="46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Project Objective</a:t>
            </a:r>
            <a:endParaRPr lang="en-US" sz="4650" dirty="0"/>
          </a:p>
        </p:txBody>
      </p:sp>
      <p:sp>
        <p:nvSpPr>
          <p:cNvPr id="4" name="Shape 1"/>
          <p:cNvSpPr/>
          <p:nvPr/>
        </p:nvSpPr>
        <p:spPr>
          <a:xfrm>
            <a:off x="793790" y="3782735"/>
            <a:ext cx="7556421" cy="1748552"/>
          </a:xfrm>
          <a:prstGeom prst="roundRect">
            <a:avLst>
              <a:gd name="adj" fmla="val 8367"/>
            </a:avLst>
          </a:prstGeom>
          <a:solidFill>
            <a:srgbClr val="FFFFFF"/>
          </a:solidFill>
          <a:ln w="30480">
            <a:solidFill>
              <a:srgbClr val="D8D4D4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763310" y="3782735"/>
            <a:ext cx="121920" cy="1748552"/>
          </a:xfrm>
          <a:prstGeom prst="roundRect">
            <a:avLst>
              <a:gd name="adj" fmla="val 27907"/>
            </a:avLst>
          </a:prstGeom>
          <a:solidFill>
            <a:srgbClr val="E04F00"/>
          </a:solidFill>
          <a:ln/>
        </p:spPr>
      </p:sp>
      <p:sp>
        <p:nvSpPr>
          <p:cNvPr id="6" name="Text 3"/>
          <p:cNvSpPr/>
          <p:nvPr/>
        </p:nvSpPr>
        <p:spPr>
          <a:xfrm>
            <a:off x="1142524" y="4040029"/>
            <a:ext cx="3016806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Analyze Movie Dataset</a:t>
            </a:r>
            <a:endParaRPr lang="en-US" sz="2300" dirty="0"/>
          </a:p>
        </p:txBody>
      </p:sp>
      <p:sp>
        <p:nvSpPr>
          <p:cNvPr id="7" name="Text 4"/>
          <p:cNvSpPr/>
          <p:nvPr/>
        </p:nvSpPr>
        <p:spPr>
          <a:xfrm>
            <a:off x="1142524" y="4548187"/>
            <a:ext cx="695039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Identify trends in genres, popularity, voting patterns, and yearly production.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74871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50"/>
              </a:lnSpc>
              <a:buNone/>
            </a:pPr>
            <a:r>
              <a:rPr lang="en-US" sz="46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Dataset Overview</a:t>
            </a:r>
            <a:endParaRPr lang="en-US" sz="4650" dirty="0"/>
          </a:p>
        </p:txBody>
      </p:sp>
      <p:sp>
        <p:nvSpPr>
          <p:cNvPr id="3" name="Text 1"/>
          <p:cNvSpPr/>
          <p:nvPr/>
        </p:nvSpPr>
        <p:spPr>
          <a:xfrm>
            <a:off x="793790" y="2163366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The dataset includes critical information for each movie: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2730341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Movie titles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172539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Genres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3614738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Popularity scores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4056936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Vote counts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4499134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Release years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93790" y="5066109"/>
            <a:ext cx="760428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This comprehensive data allows for deep dives into various aspects of film trends.</a:t>
            </a:r>
            <a:endParaRPr lang="en-US" sz="1750" dirty="0"/>
          </a:p>
        </p:txBody>
      </p:sp>
      <p:pic>
        <p:nvPicPr>
          <p:cNvPr id="10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59096" y="2214443"/>
            <a:ext cx="4885015" cy="488501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53647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50"/>
              </a:lnSpc>
              <a:buNone/>
            </a:pPr>
            <a:r>
              <a:rPr lang="en-US" sz="46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Tools &amp; Technologies</a:t>
            </a:r>
            <a:endParaRPr lang="en-US" sz="46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793790" y="2751534"/>
            <a:ext cx="566976" cy="56697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644253" y="2886194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Python</a:t>
            </a:r>
            <a:endParaRPr lang="en-US" sz="2300" dirty="0"/>
          </a:p>
        </p:txBody>
      </p:sp>
      <p:sp>
        <p:nvSpPr>
          <p:cNvPr id="5" name="Text 2"/>
          <p:cNvSpPr/>
          <p:nvPr/>
        </p:nvSpPr>
        <p:spPr>
          <a:xfrm>
            <a:off x="1644253" y="3394353"/>
            <a:ext cx="552914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Core programming language for analysis.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56884" y="2751534"/>
            <a:ext cx="566976" cy="56697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8307348" y="2886194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Jupyter Notebook</a:t>
            </a:r>
            <a:endParaRPr lang="en-US" sz="2300" dirty="0"/>
          </a:p>
        </p:txBody>
      </p:sp>
      <p:sp>
        <p:nvSpPr>
          <p:cNvPr id="8" name="Text 4"/>
          <p:cNvSpPr/>
          <p:nvPr/>
        </p:nvSpPr>
        <p:spPr>
          <a:xfrm>
            <a:off x="8307348" y="3394353"/>
            <a:ext cx="552926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Interactive environment for coding and visualization.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3790" y="4210883"/>
            <a:ext cx="566976" cy="56697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644253" y="4345543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Pandas</a:t>
            </a:r>
            <a:endParaRPr lang="en-US" sz="2300" dirty="0"/>
          </a:p>
        </p:txBody>
      </p:sp>
      <p:sp>
        <p:nvSpPr>
          <p:cNvPr id="11" name="Text 6"/>
          <p:cNvSpPr/>
          <p:nvPr/>
        </p:nvSpPr>
        <p:spPr>
          <a:xfrm>
            <a:off x="1644253" y="4853702"/>
            <a:ext cx="552914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Data manipulation and analysis library.</a:t>
            </a:r>
            <a:endParaRPr lang="en-US" sz="17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456884" y="4210883"/>
            <a:ext cx="566976" cy="566976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8307348" y="4345543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NumPy</a:t>
            </a:r>
            <a:endParaRPr lang="en-US" sz="2300" dirty="0"/>
          </a:p>
        </p:txBody>
      </p:sp>
      <p:sp>
        <p:nvSpPr>
          <p:cNvPr id="14" name="Text 8"/>
          <p:cNvSpPr/>
          <p:nvPr/>
        </p:nvSpPr>
        <p:spPr>
          <a:xfrm>
            <a:off x="8307348" y="4853702"/>
            <a:ext cx="552926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Numerical computing library.</a:t>
            </a:r>
            <a:endParaRPr lang="en-US" sz="1750" dirty="0"/>
          </a:p>
        </p:txBody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93790" y="5670233"/>
            <a:ext cx="566976" cy="566976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1644253" y="5804892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Matplotlib</a:t>
            </a:r>
            <a:endParaRPr lang="en-US" sz="2300" dirty="0"/>
          </a:p>
        </p:txBody>
      </p:sp>
      <p:sp>
        <p:nvSpPr>
          <p:cNvPr id="17" name="Text 10"/>
          <p:cNvSpPr/>
          <p:nvPr/>
        </p:nvSpPr>
        <p:spPr>
          <a:xfrm>
            <a:off x="1644253" y="6313051"/>
            <a:ext cx="552914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Data visualization library.</a:t>
            </a:r>
            <a:endParaRPr lang="en-US" sz="1750" dirty="0"/>
          </a:p>
        </p:txBody>
      </p:sp>
      <p:pic>
        <p:nvPicPr>
          <p:cNvPr id="18" name="Image 5" descr="preencoded.png">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456884" y="5670233"/>
            <a:ext cx="566976" cy="566976"/>
          </a:xfrm>
          <a:prstGeom prst="rect">
            <a:avLst/>
          </a:prstGeom>
        </p:spPr>
      </p:pic>
      <p:sp>
        <p:nvSpPr>
          <p:cNvPr id="19" name="Text 11"/>
          <p:cNvSpPr/>
          <p:nvPr/>
        </p:nvSpPr>
        <p:spPr>
          <a:xfrm>
            <a:off x="8307348" y="5804892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Seaborn</a:t>
            </a:r>
            <a:endParaRPr lang="en-US" sz="2300" dirty="0"/>
          </a:p>
        </p:txBody>
      </p:sp>
      <p:sp>
        <p:nvSpPr>
          <p:cNvPr id="20" name="Text 12"/>
          <p:cNvSpPr/>
          <p:nvPr/>
        </p:nvSpPr>
        <p:spPr>
          <a:xfrm>
            <a:off x="8307348" y="6313051"/>
            <a:ext cx="552926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Statistical data visualization.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253371" y="527090"/>
            <a:ext cx="7089338" cy="6288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950"/>
              </a:lnSpc>
              <a:buNone/>
            </a:pPr>
            <a:r>
              <a:rPr lang="en-US" sz="39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Key Finding: Drama Dominance</a:t>
            </a:r>
            <a:endParaRPr lang="en-US" sz="3950" dirty="0"/>
          </a:p>
        </p:txBody>
      </p:sp>
      <p:sp>
        <p:nvSpPr>
          <p:cNvPr id="3" name="Text 1"/>
          <p:cNvSpPr/>
          <p:nvPr/>
        </p:nvSpPr>
        <p:spPr>
          <a:xfrm>
            <a:off x="1253371" y="1615797"/>
            <a:ext cx="5827871" cy="3067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Drama stands out as the most prevalent genre:</a:t>
            </a:r>
            <a:endParaRPr lang="en-US" sz="1500" dirty="0"/>
          </a:p>
        </p:txBody>
      </p:sp>
      <p:sp>
        <p:nvSpPr>
          <p:cNvPr id="4" name="Text 2"/>
          <p:cNvSpPr/>
          <p:nvPr/>
        </p:nvSpPr>
        <p:spPr>
          <a:xfrm>
            <a:off x="1253371" y="2094905"/>
            <a:ext cx="5827871" cy="3067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Appears in over 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E04F0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14%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of all movies.</a:t>
            </a:r>
            <a:endParaRPr lang="en-US" sz="1500" dirty="0"/>
          </a:p>
        </p:txBody>
      </p:sp>
      <p:sp>
        <p:nvSpPr>
          <p:cNvPr id="5" name="Text 3"/>
          <p:cNvSpPr/>
          <p:nvPr/>
        </p:nvSpPr>
        <p:spPr>
          <a:xfrm>
            <a:off x="1253371" y="2468642"/>
            <a:ext cx="5827871" cy="3067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Holds more than 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E04F0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18.5%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share in popularity.</a:t>
            </a:r>
            <a:endParaRPr lang="en-US" sz="1500" dirty="0"/>
          </a:p>
        </p:txBody>
      </p:sp>
      <p:sp>
        <p:nvSpPr>
          <p:cNvPr id="6" name="Text 4"/>
          <p:cNvSpPr/>
          <p:nvPr/>
        </p:nvSpPr>
        <p:spPr>
          <a:xfrm>
            <a:off x="1253371" y="2947749"/>
            <a:ext cx="5827871" cy="6134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This indicates a strong audience preference and consistent production in the drama genre.</a:t>
            </a:r>
            <a:endParaRPr lang="en-US" sz="1500" dirty="0"/>
          </a:p>
        </p:txBody>
      </p:sp>
      <p:pic>
        <p:nvPicPr>
          <p:cNvPr id="7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56540" y="1659017"/>
            <a:ext cx="5827871" cy="582787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574483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50"/>
              </a:lnSpc>
              <a:buNone/>
            </a:pPr>
            <a:r>
              <a:rPr lang="en-US" sz="46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Popularity Extremes</a:t>
            </a:r>
            <a:endParaRPr lang="en-US" sz="4650" dirty="0"/>
          </a:p>
        </p:txBody>
      </p:sp>
      <p:sp>
        <p:nvSpPr>
          <p:cNvPr id="4" name="Shape 1"/>
          <p:cNvSpPr/>
          <p:nvPr/>
        </p:nvSpPr>
        <p:spPr>
          <a:xfrm>
            <a:off x="6280190" y="2658904"/>
            <a:ext cx="7556421" cy="1884640"/>
          </a:xfrm>
          <a:prstGeom prst="roundRect">
            <a:avLst>
              <a:gd name="adj" fmla="val 1805"/>
            </a:avLst>
          </a:prstGeom>
          <a:solidFill>
            <a:srgbClr val="FFFFFF"/>
          </a:solidFill>
          <a:ln w="30480">
            <a:solidFill>
              <a:srgbClr val="D8D4D4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37484" y="2916198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Highest Popularity</a:t>
            </a:r>
            <a:endParaRPr lang="en-US" sz="2300" dirty="0"/>
          </a:p>
        </p:txBody>
      </p:sp>
      <p:sp>
        <p:nvSpPr>
          <p:cNvPr id="6" name="Text 3"/>
          <p:cNvSpPr/>
          <p:nvPr/>
        </p:nvSpPr>
        <p:spPr>
          <a:xfrm>
            <a:off x="6537484" y="3424357"/>
            <a:ext cx="704183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Spider-Man: No Way Home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537484" y="3923348"/>
            <a:ext cx="704183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(Adventure, Sci-Fi)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6280190" y="4770358"/>
            <a:ext cx="7556421" cy="1884640"/>
          </a:xfrm>
          <a:prstGeom prst="roundRect">
            <a:avLst>
              <a:gd name="adj" fmla="val 1805"/>
            </a:avLst>
          </a:prstGeom>
          <a:solidFill>
            <a:srgbClr val="FFFFFF"/>
          </a:solidFill>
          <a:ln w="30480">
            <a:solidFill>
              <a:srgbClr val="D8D4D4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6537484" y="5027652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Lowest Popularity</a:t>
            </a:r>
            <a:endParaRPr lang="en-US" sz="2300" dirty="0"/>
          </a:p>
        </p:txBody>
      </p:sp>
      <p:sp>
        <p:nvSpPr>
          <p:cNvPr id="10" name="Text 7"/>
          <p:cNvSpPr/>
          <p:nvPr/>
        </p:nvSpPr>
        <p:spPr>
          <a:xfrm>
            <a:off x="6537484" y="5535811"/>
            <a:ext cx="704183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The United States, Thread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6537484" y="6034802"/>
            <a:ext cx="704183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(Specific genre not provided)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273975" y="438269"/>
            <a:ext cx="4558427" cy="522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100"/>
              </a:lnSpc>
              <a:buNone/>
            </a:pPr>
            <a:r>
              <a:rPr lang="en-US" sz="32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Yearly Movie Production</a:t>
            </a:r>
            <a:endParaRPr lang="en-US" sz="3250" dirty="0"/>
          </a:p>
        </p:txBody>
      </p:sp>
      <p:sp>
        <p:nvSpPr>
          <p:cNvPr id="3" name="Text 1"/>
          <p:cNvSpPr/>
          <p:nvPr/>
        </p:nvSpPr>
        <p:spPr>
          <a:xfrm>
            <a:off x="2273975" y="1279922"/>
            <a:ext cx="10082332" cy="2550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The year </a:t>
            </a:r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E04F0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2020</a:t>
            </a:r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recorded the highest number of movie releases.</a:t>
            </a:r>
            <a:endParaRPr lang="en-US" sz="12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73975" y="1714262"/>
            <a:ext cx="10082332" cy="5646063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273975" y="7539633"/>
            <a:ext cx="10082332" cy="2550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Despite global challenges, 2020 saw a surge in film production, possibly due to shifting industry dynamics.</a:t>
            </a:r>
            <a:endParaRPr lang="en-US" sz="12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33368"/>
            <a:ext cx="920412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50"/>
              </a:lnSpc>
              <a:buNone/>
            </a:pPr>
            <a:r>
              <a:rPr lang="en-US" sz="46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Insights into Audience Preferences</a:t>
            </a:r>
            <a:endParaRPr lang="en-US" sz="4650" dirty="0"/>
          </a:p>
        </p:txBody>
      </p:sp>
      <p:sp>
        <p:nvSpPr>
          <p:cNvPr id="3" name="Text 1"/>
          <p:cNvSpPr/>
          <p:nvPr/>
        </p:nvSpPr>
        <p:spPr>
          <a:xfrm>
            <a:off x="1601986" y="4096703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Genre Trends</a:t>
            </a:r>
            <a:endParaRPr lang="en-US" sz="2300" dirty="0"/>
          </a:p>
        </p:txBody>
      </p:sp>
      <p:sp>
        <p:nvSpPr>
          <p:cNvPr id="4" name="Text 2"/>
          <p:cNvSpPr/>
          <p:nvPr/>
        </p:nvSpPr>
        <p:spPr>
          <a:xfrm>
            <a:off x="793790" y="4604861"/>
            <a:ext cx="37852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Drama's consistent presence highlights its enduring appeal.</a:t>
            </a:r>
            <a:endParaRPr lang="en-US" sz="17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32653" y="2431256"/>
            <a:ext cx="4564975" cy="4564975"/>
          </a:xfrm>
          <a:prstGeom prst="rect">
            <a:avLst/>
          </a:prstGeom>
        </p:spPr>
      </p:pic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47717" y="4543901"/>
            <a:ext cx="339328" cy="33932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937790" y="2779752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Popularity Drivers</a:t>
            </a:r>
            <a:endParaRPr lang="en-US" sz="2300" dirty="0"/>
          </a:p>
        </p:txBody>
      </p:sp>
      <p:sp>
        <p:nvSpPr>
          <p:cNvPr id="8" name="Text 4"/>
          <p:cNvSpPr/>
          <p:nvPr/>
        </p:nvSpPr>
        <p:spPr>
          <a:xfrm>
            <a:off x="9937790" y="3287911"/>
            <a:ext cx="38988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Blockbusters like Spider-Man dominate, but niche films also find their audience.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2653" y="2431256"/>
            <a:ext cx="4564975" cy="4564975"/>
          </a:xfrm>
          <a:prstGeom prst="rect">
            <a:avLst/>
          </a:prstGeom>
        </p:spPr>
      </p:pic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44326" y="3160276"/>
            <a:ext cx="339328" cy="33932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937790" y="5413772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Production Peaks</a:t>
            </a:r>
            <a:endParaRPr lang="en-US" sz="2300" dirty="0"/>
          </a:p>
        </p:txBody>
      </p:sp>
      <p:sp>
        <p:nvSpPr>
          <p:cNvPr id="12" name="Text 6"/>
          <p:cNvSpPr/>
          <p:nvPr/>
        </p:nvSpPr>
        <p:spPr>
          <a:xfrm>
            <a:off x="9937790" y="5921931"/>
            <a:ext cx="3898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Year 2020 as a significant year for new releases.</a:t>
            </a:r>
            <a:endParaRPr lang="en-US" sz="17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2653" y="2431256"/>
            <a:ext cx="4564975" cy="4564975"/>
          </a:xfrm>
          <a:prstGeom prst="rect">
            <a:avLst/>
          </a:prstGeom>
        </p:spPr>
      </p:pic>
      <p:pic>
        <p:nvPicPr>
          <p:cNvPr id="14" name="Image 5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944326" y="5927527"/>
            <a:ext cx="339328" cy="33932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74871"/>
            <a:ext cx="8865394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50"/>
              </a:lnSpc>
              <a:buNone/>
            </a:pPr>
            <a:r>
              <a:rPr lang="en-US" sz="46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Conclusion: Data-Driven Insights</a:t>
            </a:r>
            <a:endParaRPr lang="en-US" sz="46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214443"/>
            <a:ext cx="4885015" cy="488501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239828" y="2163366"/>
            <a:ext cx="760428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This project effectively demonstrates the power of Python-based data analysis.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39828" y="3093244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It helps uncover meaningful insights into: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39828" y="3660219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Movie trends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239828" y="4102418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Audience preferences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6239828" y="4544616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Industry dynamics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6239828" y="5111591"/>
            <a:ext cx="760428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Such analysis is crucial for filmmakers, distributors, and streaming platforms.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2026-01-08T15:11:16Z</dcterms:created>
  <dcterms:modified xsi:type="dcterms:W3CDTF">2026-01-08T15:11:16Z</dcterms:modified>
</cp:coreProperties>
</file>